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0" r:id="rId7"/>
    <p:sldId id="261" r:id="rId8"/>
    <p:sldId id="262" r:id="rId9"/>
    <p:sldId id="265" r:id="rId10"/>
    <p:sldId id="264"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67" d="100"/>
          <a:sy n="67" d="100"/>
        </p:scale>
        <p:origin x="45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F56CC38-5B72-4EE8-8FEF-89D95AC5CF2A}" type="datetimeFigureOut">
              <a:rPr lang="en-GB" smtClean="0"/>
              <a:t>08/10/2020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37849F-83D8-46B2-A8CB-1C21D9FA9461}" type="slidenum">
              <a:rPr lang="en-GB" smtClean="0"/>
              <a:t>‹#›</a:t>
            </a:fld>
            <a:endParaRPr lang="en-GB"/>
          </a:p>
        </p:txBody>
      </p:sp>
    </p:spTree>
    <p:extLst>
      <p:ext uri="{BB962C8B-B14F-4D97-AF65-F5344CB8AC3E}">
        <p14:creationId xmlns:p14="http://schemas.microsoft.com/office/powerpoint/2010/main" val="652656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F56CC38-5B72-4EE8-8FEF-89D95AC5CF2A}" type="datetimeFigureOut">
              <a:rPr lang="en-GB" smtClean="0"/>
              <a:t>08/10/2020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37849F-83D8-46B2-A8CB-1C21D9FA9461}" type="slidenum">
              <a:rPr lang="en-GB" smtClean="0"/>
              <a:t>‹#›</a:t>
            </a:fld>
            <a:endParaRPr lang="en-GB"/>
          </a:p>
        </p:txBody>
      </p:sp>
    </p:spTree>
    <p:extLst>
      <p:ext uri="{BB962C8B-B14F-4D97-AF65-F5344CB8AC3E}">
        <p14:creationId xmlns:p14="http://schemas.microsoft.com/office/powerpoint/2010/main" val="4014027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F56CC38-5B72-4EE8-8FEF-89D95AC5CF2A}" type="datetimeFigureOut">
              <a:rPr lang="en-GB" smtClean="0"/>
              <a:t>08/10/2020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37849F-83D8-46B2-A8CB-1C21D9FA9461}" type="slidenum">
              <a:rPr lang="en-GB" smtClean="0"/>
              <a:t>‹#›</a:t>
            </a:fld>
            <a:endParaRPr lang="en-GB"/>
          </a:p>
        </p:txBody>
      </p:sp>
    </p:spTree>
    <p:extLst>
      <p:ext uri="{BB962C8B-B14F-4D97-AF65-F5344CB8AC3E}">
        <p14:creationId xmlns:p14="http://schemas.microsoft.com/office/powerpoint/2010/main" val="2153053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F56CC38-5B72-4EE8-8FEF-89D95AC5CF2A}" type="datetimeFigureOut">
              <a:rPr lang="en-GB" smtClean="0"/>
              <a:t>08/10/2020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37849F-83D8-46B2-A8CB-1C21D9FA9461}" type="slidenum">
              <a:rPr lang="en-GB" smtClean="0"/>
              <a:t>‹#›</a:t>
            </a:fld>
            <a:endParaRPr lang="en-GB"/>
          </a:p>
        </p:txBody>
      </p:sp>
    </p:spTree>
    <p:extLst>
      <p:ext uri="{BB962C8B-B14F-4D97-AF65-F5344CB8AC3E}">
        <p14:creationId xmlns:p14="http://schemas.microsoft.com/office/powerpoint/2010/main" val="4140700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F56CC38-5B72-4EE8-8FEF-89D95AC5CF2A}" type="datetimeFigureOut">
              <a:rPr lang="en-GB" smtClean="0"/>
              <a:t>08/10/2020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37849F-83D8-46B2-A8CB-1C21D9FA9461}" type="slidenum">
              <a:rPr lang="en-GB" smtClean="0"/>
              <a:t>‹#›</a:t>
            </a:fld>
            <a:endParaRPr lang="en-GB"/>
          </a:p>
        </p:txBody>
      </p:sp>
    </p:spTree>
    <p:extLst>
      <p:ext uri="{BB962C8B-B14F-4D97-AF65-F5344CB8AC3E}">
        <p14:creationId xmlns:p14="http://schemas.microsoft.com/office/powerpoint/2010/main" val="709145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F56CC38-5B72-4EE8-8FEF-89D95AC5CF2A}" type="datetimeFigureOut">
              <a:rPr lang="en-GB" smtClean="0"/>
              <a:t>08/10/2020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37849F-83D8-46B2-A8CB-1C21D9FA9461}" type="slidenum">
              <a:rPr lang="en-GB" smtClean="0"/>
              <a:t>‹#›</a:t>
            </a:fld>
            <a:endParaRPr lang="en-GB"/>
          </a:p>
        </p:txBody>
      </p:sp>
    </p:spTree>
    <p:extLst>
      <p:ext uri="{BB962C8B-B14F-4D97-AF65-F5344CB8AC3E}">
        <p14:creationId xmlns:p14="http://schemas.microsoft.com/office/powerpoint/2010/main" val="219935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F56CC38-5B72-4EE8-8FEF-89D95AC5CF2A}" type="datetimeFigureOut">
              <a:rPr lang="en-GB" smtClean="0"/>
              <a:t>08/10/2020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337849F-83D8-46B2-A8CB-1C21D9FA9461}" type="slidenum">
              <a:rPr lang="en-GB" smtClean="0"/>
              <a:t>‹#›</a:t>
            </a:fld>
            <a:endParaRPr lang="en-GB"/>
          </a:p>
        </p:txBody>
      </p:sp>
    </p:spTree>
    <p:extLst>
      <p:ext uri="{BB962C8B-B14F-4D97-AF65-F5344CB8AC3E}">
        <p14:creationId xmlns:p14="http://schemas.microsoft.com/office/powerpoint/2010/main" val="2132062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F56CC38-5B72-4EE8-8FEF-89D95AC5CF2A}" type="datetimeFigureOut">
              <a:rPr lang="en-GB" smtClean="0"/>
              <a:t>08/10/2020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337849F-83D8-46B2-A8CB-1C21D9FA9461}" type="slidenum">
              <a:rPr lang="en-GB" smtClean="0"/>
              <a:t>‹#›</a:t>
            </a:fld>
            <a:endParaRPr lang="en-GB"/>
          </a:p>
        </p:txBody>
      </p:sp>
    </p:spTree>
    <p:extLst>
      <p:ext uri="{BB962C8B-B14F-4D97-AF65-F5344CB8AC3E}">
        <p14:creationId xmlns:p14="http://schemas.microsoft.com/office/powerpoint/2010/main" val="4233721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56CC38-5B72-4EE8-8FEF-89D95AC5CF2A}" type="datetimeFigureOut">
              <a:rPr lang="en-GB" smtClean="0"/>
              <a:t>08/10/2020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337849F-83D8-46B2-A8CB-1C21D9FA9461}" type="slidenum">
              <a:rPr lang="en-GB" smtClean="0"/>
              <a:t>‹#›</a:t>
            </a:fld>
            <a:endParaRPr lang="en-GB"/>
          </a:p>
        </p:txBody>
      </p:sp>
    </p:spTree>
    <p:extLst>
      <p:ext uri="{BB962C8B-B14F-4D97-AF65-F5344CB8AC3E}">
        <p14:creationId xmlns:p14="http://schemas.microsoft.com/office/powerpoint/2010/main" val="1215083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56CC38-5B72-4EE8-8FEF-89D95AC5CF2A}" type="datetimeFigureOut">
              <a:rPr lang="en-GB" smtClean="0"/>
              <a:t>08/10/2020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37849F-83D8-46B2-A8CB-1C21D9FA9461}" type="slidenum">
              <a:rPr lang="en-GB" smtClean="0"/>
              <a:t>‹#›</a:t>
            </a:fld>
            <a:endParaRPr lang="en-GB"/>
          </a:p>
        </p:txBody>
      </p:sp>
    </p:spTree>
    <p:extLst>
      <p:ext uri="{BB962C8B-B14F-4D97-AF65-F5344CB8AC3E}">
        <p14:creationId xmlns:p14="http://schemas.microsoft.com/office/powerpoint/2010/main" val="3260323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56CC38-5B72-4EE8-8FEF-89D95AC5CF2A}" type="datetimeFigureOut">
              <a:rPr lang="en-GB" smtClean="0"/>
              <a:t>08/10/2020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37849F-83D8-46B2-A8CB-1C21D9FA9461}" type="slidenum">
              <a:rPr lang="en-GB" smtClean="0"/>
              <a:t>‹#›</a:t>
            </a:fld>
            <a:endParaRPr lang="en-GB"/>
          </a:p>
        </p:txBody>
      </p:sp>
    </p:spTree>
    <p:extLst>
      <p:ext uri="{BB962C8B-B14F-4D97-AF65-F5344CB8AC3E}">
        <p14:creationId xmlns:p14="http://schemas.microsoft.com/office/powerpoint/2010/main" val="3069667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56CC38-5B72-4EE8-8FEF-89D95AC5CF2A}" type="datetimeFigureOut">
              <a:rPr lang="en-GB" smtClean="0"/>
              <a:t>08/10/2020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37849F-83D8-46B2-A8CB-1C21D9FA9461}" type="slidenum">
              <a:rPr lang="en-GB" smtClean="0"/>
              <a:t>‹#›</a:t>
            </a:fld>
            <a:endParaRPr lang="en-GB"/>
          </a:p>
        </p:txBody>
      </p:sp>
    </p:spTree>
    <p:extLst>
      <p:ext uri="{BB962C8B-B14F-4D97-AF65-F5344CB8AC3E}">
        <p14:creationId xmlns:p14="http://schemas.microsoft.com/office/powerpoint/2010/main" val="2330852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Manic Street Preachers</a:t>
            </a:r>
          </a:p>
        </p:txBody>
      </p:sp>
      <p:sp>
        <p:nvSpPr>
          <p:cNvPr id="3" name="Subtitle 2"/>
          <p:cNvSpPr>
            <a:spLocks noGrp="1"/>
          </p:cNvSpPr>
          <p:nvPr>
            <p:ph type="subTitle" idx="1"/>
          </p:nvPr>
        </p:nvSpPr>
        <p:spPr/>
        <p:txBody>
          <a:bodyPr>
            <a:normAutofit/>
          </a:bodyPr>
          <a:lstStyle/>
          <a:p>
            <a:r>
              <a:rPr lang="en-GB" sz="4000" dirty="0"/>
              <a:t>Faster</a:t>
            </a:r>
          </a:p>
        </p:txBody>
      </p:sp>
      <p:pic>
        <p:nvPicPr>
          <p:cNvPr id="4" name="Picture 3" descr="Category:Manic Street Preachers album covers - Wikipedi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2960077" cy="2565400"/>
          </a:xfrm>
          <a:prstGeom prst="rect">
            <a:avLst/>
          </a:prstGeom>
        </p:spPr>
      </p:pic>
    </p:spTree>
    <p:extLst>
      <p:ext uri="{BB962C8B-B14F-4D97-AF65-F5344CB8AC3E}">
        <p14:creationId xmlns:p14="http://schemas.microsoft.com/office/powerpoint/2010/main" val="1476857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Verse/Outro</a:t>
            </a:r>
          </a:p>
        </p:txBody>
      </p:sp>
      <p:sp>
        <p:nvSpPr>
          <p:cNvPr id="3" name="Content Placeholder 2"/>
          <p:cNvSpPr>
            <a:spLocks noGrp="1"/>
          </p:cNvSpPr>
          <p:nvPr>
            <p:ph idx="1"/>
          </p:nvPr>
        </p:nvSpPr>
        <p:spPr/>
        <p:txBody>
          <a:bodyPr/>
          <a:lstStyle/>
          <a:p>
            <a:pPr marL="0" indent="0">
              <a:buNone/>
            </a:pPr>
            <a:r>
              <a:rPr lang="en-GB" dirty="0"/>
              <a:t>So damn easy to cave in, man kills everything,</a:t>
            </a:r>
            <a:br>
              <a:rPr lang="en-GB" dirty="0"/>
            </a:br>
            <a:r>
              <a:rPr lang="en-GB" dirty="0"/>
              <a:t>So damn easy to cave in, man kills everything,</a:t>
            </a:r>
            <a:br>
              <a:rPr lang="en-GB" dirty="0"/>
            </a:br>
            <a:r>
              <a:rPr lang="en-GB" dirty="0"/>
              <a:t>So damn easy to cave in, man kills everything,</a:t>
            </a:r>
            <a:br>
              <a:rPr lang="en-GB" dirty="0"/>
            </a:br>
            <a:r>
              <a:rPr lang="en-GB" dirty="0"/>
              <a:t>So damn easy to cave in, man kills everything.</a:t>
            </a:r>
          </a:p>
          <a:p>
            <a:pPr marL="0" indent="0">
              <a:buNone/>
            </a:pPr>
            <a:endParaRPr lang="en-GB" dirty="0"/>
          </a:p>
          <a:p>
            <a:pPr marL="0" indent="0">
              <a:buNone/>
            </a:pPr>
            <a:r>
              <a:rPr lang="en-GB" dirty="0"/>
              <a:t>Repetitive nature of the lyrics, using the idea from the verse of lines 1 &amp; 2. Slight differences on endings especially the final line to finish the song.</a:t>
            </a:r>
          </a:p>
        </p:txBody>
      </p:sp>
    </p:spTree>
    <p:extLst>
      <p:ext uri="{BB962C8B-B14F-4D97-AF65-F5344CB8AC3E}">
        <p14:creationId xmlns:p14="http://schemas.microsoft.com/office/powerpoint/2010/main" val="2032942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EE305-9937-427C-84D5-2B227BAF1F0F}"/>
              </a:ext>
            </a:extLst>
          </p:cNvPr>
          <p:cNvSpPr>
            <a:spLocks noGrp="1"/>
          </p:cNvSpPr>
          <p:nvPr>
            <p:ph type="title"/>
          </p:nvPr>
        </p:nvSpPr>
        <p:spPr/>
        <p:txBody>
          <a:bodyPr/>
          <a:lstStyle/>
          <a:p>
            <a:r>
              <a:rPr lang="en-GB" dirty="0"/>
              <a:t>Comparisons to other </a:t>
            </a:r>
            <a:r>
              <a:rPr lang="en-GB" dirty="0" err="1"/>
              <a:t>Manics</a:t>
            </a:r>
            <a:r>
              <a:rPr lang="en-GB" dirty="0"/>
              <a:t>’ tracks</a:t>
            </a:r>
          </a:p>
        </p:txBody>
      </p:sp>
      <p:sp>
        <p:nvSpPr>
          <p:cNvPr id="3" name="Content Placeholder 2">
            <a:extLst>
              <a:ext uri="{FF2B5EF4-FFF2-40B4-BE49-F238E27FC236}">
                <a16:creationId xmlns:a16="http://schemas.microsoft.com/office/drawing/2014/main" id="{40F18E10-02FB-43E0-9B36-854D9A2B4DFD}"/>
              </a:ext>
            </a:extLst>
          </p:cNvPr>
          <p:cNvSpPr>
            <a:spLocks noGrp="1"/>
          </p:cNvSpPr>
          <p:nvPr>
            <p:ph idx="1"/>
          </p:nvPr>
        </p:nvSpPr>
        <p:spPr/>
        <p:txBody>
          <a:bodyPr/>
          <a:lstStyle/>
          <a:p>
            <a:pPr marL="0" indent="0">
              <a:buNone/>
            </a:pPr>
            <a:r>
              <a:rPr lang="en-GB" dirty="0"/>
              <a:t>‘Motown junk’, starts with and audio clip repeating the word ‘revolution’ 2 meanings- turn of a record turntable and rebellion against political action, use of irony. Also you can hear the jack being plugged into the amp. Raw under produced sound. Political lyrics. Distortion on guitar. Fast 4/4 tempo. Very punk in style.</a:t>
            </a:r>
          </a:p>
          <a:p>
            <a:pPr marL="0" indent="0">
              <a:buNone/>
            </a:pPr>
            <a:r>
              <a:rPr lang="en-GB" dirty="0"/>
              <a:t>‘Generation Terrorist’, an early punk track. Very raw underproduced sound. Fast 4/4/tempo. Use of simple chord progression. Guitar distortion throughout. Lots of cymbal crashes in the pounding drum line.</a:t>
            </a:r>
          </a:p>
          <a:p>
            <a:pPr marL="0" indent="0">
              <a:buNone/>
            </a:pPr>
            <a:endParaRPr lang="en-GB" dirty="0"/>
          </a:p>
        </p:txBody>
      </p:sp>
    </p:spTree>
    <p:extLst>
      <p:ext uri="{BB962C8B-B14F-4D97-AF65-F5344CB8AC3E}">
        <p14:creationId xmlns:p14="http://schemas.microsoft.com/office/powerpoint/2010/main" val="1383712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46125"/>
            <a:ext cx="10515600" cy="3444875"/>
          </a:xfrm>
        </p:spPr>
        <p:txBody>
          <a:bodyPr/>
          <a:lstStyle/>
          <a:p>
            <a:r>
              <a:rPr lang="en-GB" i="1" dirty="0"/>
              <a:t>“Referring to the lyrics/lines and the song’s structure, explain the Manic Street Preachers’ use of instruments in the extract, also commenting on features that reflect their musical style generally. You should refer to at least one other song by this band that you have studied throughout the course to support your observations.”</a:t>
            </a:r>
            <a:endParaRPr lang="en-GB" b="0" dirty="0">
              <a:effectLst/>
            </a:endParaRPr>
          </a:p>
          <a:p>
            <a:r>
              <a:rPr lang="en-GB" b="1" dirty="0"/>
              <a:t>The response should include explanation of The Manic Street Preachers’ use of instruments in the extract, relating it to the song’s structure by referring to points such as the following:</a:t>
            </a:r>
            <a:endParaRPr lang="en-GB" b="0" dirty="0">
              <a:effectLst/>
            </a:endParaRPr>
          </a:p>
        </p:txBody>
      </p:sp>
    </p:spTree>
    <p:extLst>
      <p:ext uri="{BB962C8B-B14F-4D97-AF65-F5344CB8AC3E}">
        <p14:creationId xmlns:p14="http://schemas.microsoft.com/office/powerpoint/2010/main" val="1778577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Introduction – 8 bars</a:t>
            </a:r>
          </a:p>
        </p:txBody>
      </p:sp>
      <p:sp>
        <p:nvSpPr>
          <p:cNvPr id="3" name="Content Placeholder 2"/>
          <p:cNvSpPr>
            <a:spLocks noGrp="1"/>
          </p:cNvSpPr>
          <p:nvPr>
            <p:ph idx="1"/>
          </p:nvPr>
        </p:nvSpPr>
        <p:spPr/>
        <p:txBody>
          <a:bodyPr>
            <a:normAutofit fontScale="92500" lnSpcReduction="20000"/>
          </a:bodyPr>
          <a:lstStyle/>
          <a:p>
            <a:pPr marL="0" indent="0">
              <a:buNone/>
            </a:pPr>
            <a:r>
              <a:rPr lang="en-GB" dirty="0"/>
              <a:t>Use of sound clip at the start of the piece. Quote from 1984 by George Orwell read by John Hurt.</a:t>
            </a:r>
          </a:p>
          <a:p>
            <a:pPr marL="0" indent="0">
              <a:buNone/>
            </a:pPr>
            <a:r>
              <a:rPr lang="en-GB" i="1" dirty="0"/>
              <a:t>I hate purity,</a:t>
            </a:r>
            <a:br>
              <a:rPr lang="en-GB" i="1" dirty="0"/>
            </a:br>
            <a:r>
              <a:rPr lang="en-GB" i="1" dirty="0"/>
              <a:t>Hate goodness,</a:t>
            </a:r>
            <a:br>
              <a:rPr lang="en-GB" i="1" dirty="0"/>
            </a:br>
            <a:r>
              <a:rPr lang="en-GB" i="1" dirty="0"/>
              <a:t>I don't want virtue to exist anywhere,</a:t>
            </a:r>
            <a:br>
              <a:rPr lang="en-GB" i="1" dirty="0"/>
            </a:br>
            <a:r>
              <a:rPr lang="en-GB" i="1" dirty="0"/>
              <a:t>I want everyone corrupt</a:t>
            </a:r>
          </a:p>
          <a:p>
            <a:pPr marL="0" indent="0">
              <a:buNone/>
            </a:pPr>
            <a:r>
              <a:rPr lang="en-GB" dirty="0"/>
              <a:t>Rock band set up featuring 2 Guitars (lead and rhythm), Bass guitar and </a:t>
            </a:r>
            <a:r>
              <a:rPr lang="en-GB" dirty="0" err="1"/>
              <a:t>Drumkit</a:t>
            </a:r>
            <a:r>
              <a:rPr lang="en-GB" dirty="0"/>
              <a:t>.</a:t>
            </a:r>
          </a:p>
          <a:p>
            <a:pPr marL="0" indent="0">
              <a:buNone/>
            </a:pPr>
            <a:r>
              <a:rPr lang="en-GB" dirty="0"/>
              <a:t>Fast paced rock riff to start the piece with a sense of punk style throughout the introduction. Considered punk in style from the alternative rock band.</a:t>
            </a:r>
          </a:p>
          <a:p>
            <a:pPr marL="0" indent="0">
              <a:buNone/>
            </a:pPr>
            <a:r>
              <a:rPr lang="en-GB" dirty="0"/>
              <a:t>Lead guitar plays wide leaps of a 7</a:t>
            </a:r>
            <a:r>
              <a:rPr lang="en-GB" baseline="30000" dirty="0"/>
              <a:t>th</a:t>
            </a:r>
            <a:r>
              <a:rPr lang="en-GB" dirty="0"/>
              <a:t> between two notes giving it an edgy feel, slightly uncomfortable due to lack of resolve.</a:t>
            </a:r>
          </a:p>
          <a:p>
            <a:pPr marL="0" indent="0">
              <a:buNone/>
            </a:pPr>
            <a:r>
              <a:rPr lang="en-GB" dirty="0"/>
              <a:t>Palm muting is used and picking hand on guitar.</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387091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Verse 1</a:t>
            </a:r>
          </a:p>
        </p:txBody>
      </p:sp>
      <p:sp>
        <p:nvSpPr>
          <p:cNvPr id="3" name="Content Placeholder 2"/>
          <p:cNvSpPr>
            <a:spLocks noGrp="1"/>
          </p:cNvSpPr>
          <p:nvPr>
            <p:ph idx="1"/>
          </p:nvPr>
        </p:nvSpPr>
        <p:spPr>
          <a:xfrm>
            <a:off x="838200" y="1460500"/>
            <a:ext cx="10515600" cy="4838700"/>
          </a:xfrm>
        </p:spPr>
        <p:txBody>
          <a:bodyPr>
            <a:normAutofit fontScale="92500" lnSpcReduction="20000"/>
          </a:bodyPr>
          <a:lstStyle/>
          <a:p>
            <a:pPr marL="0" indent="0">
              <a:buNone/>
            </a:pPr>
            <a:r>
              <a:rPr lang="en-GB" dirty="0"/>
              <a:t>I am an architect,</a:t>
            </a:r>
            <a:br>
              <a:rPr lang="en-GB" dirty="0"/>
            </a:br>
            <a:r>
              <a:rPr lang="en-GB" dirty="0"/>
              <a:t>They call me a butcher,</a:t>
            </a:r>
            <a:br>
              <a:rPr lang="en-GB" dirty="0"/>
            </a:br>
            <a:r>
              <a:rPr lang="en-GB" dirty="0"/>
              <a:t>I am a pioneer,</a:t>
            </a:r>
            <a:br>
              <a:rPr lang="en-GB" dirty="0"/>
            </a:br>
            <a:r>
              <a:rPr lang="en-GB" dirty="0"/>
              <a:t>They call me primitive,</a:t>
            </a:r>
            <a:br>
              <a:rPr lang="en-GB" dirty="0"/>
            </a:br>
            <a:r>
              <a:rPr lang="en-GB" dirty="0"/>
              <a:t>I am purity,</a:t>
            </a:r>
            <a:br>
              <a:rPr lang="en-GB" dirty="0"/>
            </a:br>
            <a:r>
              <a:rPr lang="en-GB" dirty="0"/>
              <a:t>They call me perverted,</a:t>
            </a:r>
            <a:br>
              <a:rPr lang="en-GB" dirty="0"/>
            </a:br>
            <a:r>
              <a:rPr lang="en-GB" dirty="0"/>
              <a:t>Holding you but I only miss these things when they leave,</a:t>
            </a:r>
          </a:p>
          <a:p>
            <a:pPr marL="0" indent="0">
              <a:buNone/>
            </a:pPr>
            <a:r>
              <a:rPr lang="en-GB" dirty="0"/>
              <a:t>Simplistic punk rhythm initiated at the start of the piece that continues throughout the verse. Fast 4/4 tempo. A major.</a:t>
            </a:r>
          </a:p>
          <a:p>
            <a:pPr marL="0" indent="0">
              <a:buNone/>
            </a:pPr>
            <a:r>
              <a:rPr lang="en-GB" dirty="0"/>
              <a:t>Uses the 7</a:t>
            </a:r>
            <a:r>
              <a:rPr lang="en-GB" baseline="30000" dirty="0"/>
              <a:t>th</a:t>
            </a:r>
            <a:r>
              <a:rPr lang="en-GB" dirty="0"/>
              <a:t> note from the scale (G#) to create tension on the first line, which eases slightly by moving down on the second line of lyrics. </a:t>
            </a:r>
          </a:p>
          <a:p>
            <a:pPr marL="0" indent="0">
              <a:buNone/>
            </a:pPr>
            <a:r>
              <a:rPr lang="en-GB" dirty="0"/>
              <a:t>Line 3, 4 , 5 &amp; 6. Use the same repeated idea.</a:t>
            </a:r>
          </a:p>
          <a:p>
            <a:pPr marL="0" indent="0">
              <a:buNone/>
            </a:pPr>
            <a:r>
              <a:rPr lang="en-GB" dirty="0"/>
              <a:t>Line 7 rhythmic almost rapped line to state the lyrics before the bass guitar line descends for the bridge section.</a:t>
            </a:r>
          </a:p>
        </p:txBody>
      </p:sp>
    </p:spTree>
    <p:extLst>
      <p:ext uri="{BB962C8B-B14F-4D97-AF65-F5344CB8AC3E}">
        <p14:creationId xmlns:p14="http://schemas.microsoft.com/office/powerpoint/2010/main" val="4098255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Bridge</a:t>
            </a:r>
          </a:p>
        </p:txBody>
      </p:sp>
      <p:sp>
        <p:nvSpPr>
          <p:cNvPr id="3" name="Content Placeholder 2"/>
          <p:cNvSpPr>
            <a:spLocks noGrp="1"/>
          </p:cNvSpPr>
          <p:nvPr>
            <p:ph idx="1"/>
          </p:nvPr>
        </p:nvSpPr>
        <p:spPr>
          <a:xfrm>
            <a:off x="838200" y="1597025"/>
            <a:ext cx="10515600" cy="4351338"/>
          </a:xfrm>
        </p:spPr>
        <p:txBody>
          <a:bodyPr>
            <a:normAutofit lnSpcReduction="10000"/>
          </a:bodyPr>
          <a:lstStyle/>
          <a:p>
            <a:pPr marL="0" indent="0">
              <a:buNone/>
            </a:pPr>
            <a:r>
              <a:rPr lang="en-GB" dirty="0"/>
              <a:t>I am idiot drug hive,</a:t>
            </a:r>
            <a:br>
              <a:rPr lang="en-GB" dirty="0"/>
            </a:br>
            <a:r>
              <a:rPr lang="en-GB" dirty="0"/>
              <a:t>The virgin, the tattered and the torn,</a:t>
            </a:r>
            <a:br>
              <a:rPr lang="en-GB" dirty="0"/>
            </a:br>
            <a:r>
              <a:rPr lang="en-GB" dirty="0"/>
              <a:t>Life is for the cold made warm and they are just lizards,</a:t>
            </a:r>
            <a:br>
              <a:rPr lang="en-GB" dirty="0"/>
            </a:br>
            <a:r>
              <a:rPr lang="en-GB" dirty="0"/>
              <a:t>Self disgust is self-obsession honey and I do as I please,</a:t>
            </a:r>
            <a:br>
              <a:rPr lang="en-GB" dirty="0"/>
            </a:br>
            <a:r>
              <a:rPr lang="en-GB" dirty="0"/>
              <a:t>A morality obedient only to be cleansed repented,</a:t>
            </a:r>
          </a:p>
          <a:p>
            <a:pPr marL="0" indent="0">
              <a:buNone/>
            </a:pPr>
            <a:endParaRPr lang="en-GB" dirty="0"/>
          </a:p>
          <a:p>
            <a:pPr marL="0" indent="0">
              <a:buNone/>
            </a:pPr>
            <a:r>
              <a:rPr lang="en-GB" dirty="0"/>
              <a:t>Change of rock motif, more uplifting almost promising. </a:t>
            </a:r>
          </a:p>
          <a:p>
            <a:pPr marL="0" indent="0">
              <a:buNone/>
            </a:pPr>
            <a:r>
              <a:rPr lang="en-GB" dirty="0"/>
              <a:t>Ironic comment about lizards being cold blooded and life being warm.</a:t>
            </a:r>
          </a:p>
          <a:p>
            <a:pPr marL="0" indent="0">
              <a:buNone/>
            </a:pPr>
            <a:r>
              <a:rPr lang="en-GB" dirty="0"/>
              <a:t>Vocal throughout is very raw in sound or under produced adding to the caustic political nature of the lyrics.</a:t>
            </a:r>
          </a:p>
        </p:txBody>
      </p:sp>
    </p:spTree>
    <p:extLst>
      <p:ext uri="{BB962C8B-B14F-4D97-AF65-F5344CB8AC3E}">
        <p14:creationId xmlns:p14="http://schemas.microsoft.com/office/powerpoint/2010/main" val="3378893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Chorus</a:t>
            </a:r>
          </a:p>
        </p:txBody>
      </p:sp>
      <p:sp>
        <p:nvSpPr>
          <p:cNvPr id="3" name="Content Placeholder 2"/>
          <p:cNvSpPr>
            <a:spLocks noGrp="1"/>
          </p:cNvSpPr>
          <p:nvPr>
            <p:ph idx="1"/>
          </p:nvPr>
        </p:nvSpPr>
        <p:spPr>
          <a:xfrm>
            <a:off x="838200" y="1508125"/>
            <a:ext cx="10515600" cy="4351338"/>
          </a:xfrm>
        </p:spPr>
        <p:txBody>
          <a:bodyPr>
            <a:normAutofit fontScale="85000" lnSpcReduction="10000"/>
          </a:bodyPr>
          <a:lstStyle/>
          <a:p>
            <a:pPr marL="0" indent="0">
              <a:buNone/>
            </a:pPr>
            <a:r>
              <a:rPr lang="en-GB" dirty="0"/>
              <a:t>I am stronger than Mensa, miller and mailer,</a:t>
            </a:r>
            <a:br>
              <a:rPr lang="en-GB" dirty="0"/>
            </a:br>
            <a:r>
              <a:rPr lang="en-GB" dirty="0"/>
              <a:t>I spat out Plath and Pinter,</a:t>
            </a:r>
            <a:br>
              <a:rPr lang="en-GB" dirty="0"/>
            </a:br>
            <a:r>
              <a:rPr lang="en-GB" dirty="0"/>
              <a:t>I am all the things that you regret,</a:t>
            </a:r>
            <a:br>
              <a:rPr lang="en-GB" dirty="0"/>
            </a:br>
            <a:r>
              <a:rPr lang="en-GB" dirty="0"/>
              <a:t>A truth that washes that learnt how to spell,</a:t>
            </a:r>
          </a:p>
          <a:p>
            <a:pPr marL="0" indent="0">
              <a:buNone/>
            </a:pPr>
            <a:endParaRPr lang="en-GB" dirty="0"/>
          </a:p>
          <a:p>
            <a:pPr marL="0" indent="0">
              <a:buNone/>
            </a:pPr>
            <a:r>
              <a:rPr lang="en-GB" dirty="0"/>
              <a:t>Almost oriental sound coming from the guitar with a plucked sound high pitched. Easy to listen to even with fast tempo and continual punchy rock drums leading us through. </a:t>
            </a:r>
          </a:p>
          <a:p>
            <a:pPr marL="0" indent="0">
              <a:buNone/>
            </a:pPr>
            <a:r>
              <a:rPr lang="en-GB" dirty="0"/>
              <a:t>We hear a new bass motif with a descending line as the lyrics of the chorus move.</a:t>
            </a:r>
          </a:p>
          <a:p>
            <a:pPr marL="0" indent="0">
              <a:buNone/>
            </a:pPr>
            <a:r>
              <a:rPr lang="en-GB" dirty="0"/>
              <a:t>There is use of the flattened 7</a:t>
            </a:r>
            <a:r>
              <a:rPr lang="en-GB" baseline="30000" dirty="0"/>
              <a:t>th</a:t>
            </a:r>
            <a:r>
              <a:rPr lang="en-GB" dirty="0"/>
              <a:t> (G natural) here as the chord progression moves which indicates the minor chord of the dominant. (E (EGB)) </a:t>
            </a:r>
          </a:p>
          <a:p>
            <a:pPr marL="0" indent="0">
              <a:buNone/>
            </a:pPr>
            <a:r>
              <a:rPr lang="en-GB" dirty="0"/>
              <a:t>Also a short instrumental interlude to bring us back to a repeat of the same idea.  </a:t>
            </a:r>
          </a:p>
        </p:txBody>
      </p:sp>
    </p:spTree>
    <p:extLst>
      <p:ext uri="{BB962C8B-B14F-4D97-AF65-F5344CB8AC3E}">
        <p14:creationId xmlns:p14="http://schemas.microsoft.com/office/powerpoint/2010/main" val="1344907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Verse 2</a:t>
            </a:r>
          </a:p>
        </p:txBody>
      </p:sp>
      <p:sp>
        <p:nvSpPr>
          <p:cNvPr id="3" name="Content Placeholder 2"/>
          <p:cNvSpPr>
            <a:spLocks noGrp="1"/>
          </p:cNvSpPr>
          <p:nvPr>
            <p:ph idx="1"/>
          </p:nvPr>
        </p:nvSpPr>
        <p:spPr/>
        <p:txBody>
          <a:bodyPr/>
          <a:lstStyle/>
          <a:p>
            <a:pPr marL="0" indent="0">
              <a:buNone/>
            </a:pPr>
            <a:r>
              <a:rPr lang="en-GB" dirty="0"/>
              <a:t>The first time you see yourself naked you cry,</a:t>
            </a:r>
            <a:br>
              <a:rPr lang="en-GB" dirty="0"/>
            </a:br>
            <a:r>
              <a:rPr lang="en-GB" dirty="0"/>
              <a:t>Soft skin now acne,</a:t>
            </a:r>
            <a:br>
              <a:rPr lang="en-GB" dirty="0"/>
            </a:br>
            <a:r>
              <a:rPr lang="en-GB" dirty="0"/>
              <a:t>Foul breath so broken,</a:t>
            </a:r>
            <a:br>
              <a:rPr lang="en-GB" dirty="0"/>
            </a:br>
            <a:r>
              <a:rPr lang="en-GB" dirty="0"/>
              <a:t>He loves me truly this mute solitude I'm draining,</a:t>
            </a:r>
            <a:br>
              <a:rPr lang="en-GB" dirty="0"/>
            </a:br>
            <a:r>
              <a:rPr lang="en-GB" dirty="0"/>
              <a:t>I know I believe in nothing but it is my nothing,</a:t>
            </a:r>
          </a:p>
          <a:p>
            <a:pPr marL="0" indent="0">
              <a:buNone/>
            </a:pPr>
            <a:r>
              <a:rPr lang="en-GB" dirty="0"/>
              <a:t>Repeated idea from verse 1. </a:t>
            </a:r>
          </a:p>
          <a:p>
            <a:pPr marL="0" indent="0">
              <a:buNone/>
            </a:pPr>
            <a:r>
              <a:rPr lang="en-GB" dirty="0"/>
              <a:t>All aspects are the same.</a:t>
            </a:r>
          </a:p>
        </p:txBody>
      </p:sp>
    </p:spTree>
    <p:extLst>
      <p:ext uri="{BB962C8B-B14F-4D97-AF65-F5344CB8AC3E}">
        <p14:creationId xmlns:p14="http://schemas.microsoft.com/office/powerpoint/2010/main" val="1495523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Bridge</a:t>
            </a:r>
          </a:p>
        </p:txBody>
      </p:sp>
      <p:sp>
        <p:nvSpPr>
          <p:cNvPr id="3" name="Content Placeholder 2"/>
          <p:cNvSpPr>
            <a:spLocks noGrp="1"/>
          </p:cNvSpPr>
          <p:nvPr>
            <p:ph idx="1"/>
          </p:nvPr>
        </p:nvSpPr>
        <p:spPr/>
        <p:txBody>
          <a:bodyPr/>
          <a:lstStyle/>
          <a:p>
            <a:pPr marL="0" indent="0">
              <a:buNone/>
            </a:pPr>
            <a:r>
              <a:rPr lang="en-GB" dirty="0"/>
              <a:t>Sleep cannot hide thoughts splitting through my mind,</a:t>
            </a:r>
            <a:br>
              <a:rPr lang="en-GB" dirty="0"/>
            </a:br>
            <a:r>
              <a:rPr lang="en-GB" dirty="0"/>
              <a:t>Shadows aren't clean, false mirrors too many people awake,</a:t>
            </a:r>
            <a:br>
              <a:rPr lang="en-GB" dirty="0"/>
            </a:br>
            <a:r>
              <a:rPr lang="en-GB" dirty="0"/>
              <a:t>If you stand up like a nail then you will be knocked down,</a:t>
            </a:r>
            <a:br>
              <a:rPr lang="en-GB" dirty="0"/>
            </a:br>
            <a:r>
              <a:rPr lang="en-GB" dirty="0"/>
              <a:t>I've been too honest with myself I should have lied like everybody else.</a:t>
            </a:r>
          </a:p>
          <a:p>
            <a:pPr marL="0" indent="0">
              <a:buNone/>
            </a:pPr>
            <a:endParaRPr lang="en-GB" dirty="0"/>
          </a:p>
          <a:p>
            <a:pPr marL="0" indent="0">
              <a:buNone/>
            </a:pPr>
            <a:r>
              <a:rPr lang="en-GB" dirty="0"/>
              <a:t>Repetition of the bridge idea from before.</a:t>
            </a:r>
            <a:br>
              <a:rPr lang="en-GB" dirty="0"/>
            </a:br>
            <a:endParaRPr lang="en-GB" dirty="0"/>
          </a:p>
        </p:txBody>
      </p:sp>
    </p:spTree>
    <p:extLst>
      <p:ext uri="{BB962C8B-B14F-4D97-AF65-F5344CB8AC3E}">
        <p14:creationId xmlns:p14="http://schemas.microsoft.com/office/powerpoint/2010/main" val="2370785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Chorus</a:t>
            </a:r>
          </a:p>
        </p:txBody>
      </p:sp>
      <p:sp>
        <p:nvSpPr>
          <p:cNvPr id="3" name="Content Placeholder 2"/>
          <p:cNvSpPr>
            <a:spLocks noGrp="1"/>
          </p:cNvSpPr>
          <p:nvPr>
            <p:ph idx="1"/>
          </p:nvPr>
        </p:nvSpPr>
        <p:spPr/>
        <p:txBody>
          <a:bodyPr/>
          <a:lstStyle/>
          <a:p>
            <a:pPr marL="0" indent="0">
              <a:buNone/>
            </a:pPr>
            <a:r>
              <a:rPr lang="en-GB" dirty="0"/>
              <a:t>I am stronger than Mensa, miller and mailer,</a:t>
            </a:r>
            <a:br>
              <a:rPr lang="en-GB" dirty="0"/>
            </a:br>
            <a:r>
              <a:rPr lang="en-GB" dirty="0"/>
              <a:t>I spat out Plath and Pinter,</a:t>
            </a:r>
            <a:br>
              <a:rPr lang="en-GB" dirty="0"/>
            </a:br>
            <a:r>
              <a:rPr lang="en-GB" dirty="0"/>
              <a:t>I am all the things that you regret,</a:t>
            </a:r>
            <a:br>
              <a:rPr lang="en-GB" dirty="0"/>
            </a:br>
            <a:r>
              <a:rPr lang="en-GB" dirty="0"/>
              <a:t>A truth that washes that learnt how to spell, learnt to spell.</a:t>
            </a:r>
          </a:p>
          <a:p>
            <a:pPr marL="0" indent="0">
              <a:buNone/>
            </a:pPr>
            <a:endParaRPr lang="en-GB" dirty="0"/>
          </a:p>
          <a:p>
            <a:pPr marL="0" indent="0">
              <a:buNone/>
            </a:pPr>
            <a:r>
              <a:rPr lang="en-GB" dirty="0"/>
              <a:t>Repeat of the chorus</a:t>
            </a:r>
          </a:p>
          <a:p>
            <a:pPr marL="0" indent="0">
              <a:buNone/>
            </a:pPr>
            <a:r>
              <a:rPr lang="en-GB" dirty="0"/>
              <a:t>Guitar solo to take us to the verse/outro. Heavy use of distortion on the guitar. </a:t>
            </a:r>
          </a:p>
          <a:p>
            <a:pPr marL="0" indent="0">
              <a:buNone/>
            </a:pPr>
            <a:r>
              <a:rPr lang="en-GB" dirty="0"/>
              <a:t>Texture and volume feel much fuller at this part of the song.</a:t>
            </a:r>
          </a:p>
          <a:p>
            <a:pPr marL="0" indent="0">
              <a:buNone/>
            </a:pPr>
            <a:endParaRPr lang="en-GB" dirty="0"/>
          </a:p>
        </p:txBody>
      </p:sp>
    </p:spTree>
    <p:extLst>
      <p:ext uri="{BB962C8B-B14F-4D97-AF65-F5344CB8AC3E}">
        <p14:creationId xmlns:p14="http://schemas.microsoft.com/office/powerpoint/2010/main" val="1157025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TotalTime>
  <Words>990</Words>
  <Application>Microsoft Office PowerPoint</Application>
  <PresentationFormat>Widescreen</PresentationFormat>
  <Paragraphs>51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Manic Street Preachers</vt:lpstr>
      <vt:lpstr>PowerPoint Presentation</vt:lpstr>
      <vt:lpstr>Introduction – 8 bars</vt:lpstr>
      <vt:lpstr>Verse 1</vt:lpstr>
      <vt:lpstr>Bridge</vt:lpstr>
      <vt:lpstr>Chorus</vt:lpstr>
      <vt:lpstr>Verse 2</vt:lpstr>
      <vt:lpstr>Bridge</vt:lpstr>
      <vt:lpstr>Chorus</vt:lpstr>
      <vt:lpstr>Verse/Outro</vt:lpstr>
      <vt:lpstr>Comparisons to other Manics’ tracks</vt:lpstr>
    </vt:vector>
  </TitlesOfParts>
  <Company>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Manic Street Preachers</dc:title>
  <dc:creator>M Robinson</dc:creator>
  <cp:lastModifiedBy>M Robinson (Queen Elizabeth High School)</cp:lastModifiedBy>
  <cp:revision>17</cp:revision>
  <dcterms:created xsi:type="dcterms:W3CDTF">2020-09-24T12:58:54Z</dcterms:created>
  <dcterms:modified xsi:type="dcterms:W3CDTF">2020-10-08T13:24:41Z</dcterms:modified>
</cp:coreProperties>
</file>